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2"/>
    <p:sldId id="1043" r:id="rId3"/>
    <p:sldId id="1044" r:id="rId4"/>
    <p:sldId id="1045" r:id="rId5"/>
    <p:sldId id="1046" r:id="rId6"/>
    <p:sldId id="1047" r:id="rId7"/>
    <p:sldId id="1048" r:id="rId8"/>
    <p:sldId id="1049" r:id="rId9"/>
    <p:sldId id="1050" r:id="rId10"/>
    <p:sldId id="1009" r:id="rId11"/>
    <p:sldId id="1051" r:id="rId12"/>
    <p:sldId id="1017" r:id="rId13"/>
    <p:sldId id="1015" r:id="rId14"/>
    <p:sldId id="1020" r:id="rId15"/>
    <p:sldId id="1031" r:id="rId16"/>
    <p:sldId id="1032" r:id="rId17"/>
    <p:sldId id="1033" r:id="rId18"/>
    <p:sldId id="1021" r:id="rId19"/>
    <p:sldId id="1055" r:id="rId20"/>
    <p:sldId id="1040" r:id="rId21"/>
    <p:sldId id="1041" r:id="rId22"/>
    <p:sldId id="1016" r:id="rId23"/>
    <p:sldId id="1023" r:id="rId24"/>
    <p:sldId id="1042" r:id="rId25"/>
    <p:sldId id="1034" r:id="rId26"/>
    <p:sldId id="1035" r:id="rId2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You’ve got a letter from New York.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748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book about the Chinese food?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Wang Ming’s pen friend and I want to be your pen friend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1752;FounderCES">
            <a:extLst>
              <a:ext uri="{FF2B5EF4-FFF2-40B4-BE49-F238E27FC236}">
                <a16:creationId xmlns:a16="http://schemas.microsoft.com/office/drawing/2014/main" id="{7334A859-1B04-BBC5-60F3-8CC9481D0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55118"/>
            <a:ext cx="10558888" cy="78230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50590" y="3199841"/>
            <a:ext cx="58326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Have you got a book about China?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50590" y="4475704"/>
            <a:ext cx="107291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rgbClr val="ED028C"/>
                </a:solidFill>
              </a:rPr>
              <a:t>I’m Wang Ming’s pen friend and I want to be your pen friend too.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268951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7710" y="39655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got a postcard. It’s from her friend Sally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swimming, but I’ve got a cold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book about the US?I can send you 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586022" y="1985840"/>
            <a:ext cx="82454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got a postcard.It’s from her sister Sally.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86022" y="3249148"/>
            <a:ext cx="75974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want to go swimming, but I’ve got a cold.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6022" y="4496901"/>
            <a:ext cx="90375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Have you got a book about the US?I can send you one.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4012" y="145087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4012" y="27329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4012" y="40179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29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C74580CD-95DB-E971-26B7-242ECFDEE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27200"/>
            <a:ext cx="11485848" cy="30931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选出与下列图片相对应的内容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并写在横线上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algn="ctr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UK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letter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60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260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 __________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 __________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ea typeface="宋体" panose="02010600030101010101" pitchFamily="2" charset="-122"/>
                <a:cs typeface="Times New Roman" panose="02020603050405020304" pitchFamily="18" charset="0"/>
              </a:rPr>
              <a:t> __________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39.jpg" descr="id:21474934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52988" y="2283068"/>
            <a:ext cx="968909" cy="958989"/>
          </a:xfrm>
          <a:prstGeom prst="rect">
            <a:avLst/>
          </a:prstGeom>
        </p:spPr>
      </p:pic>
      <p:pic>
        <p:nvPicPr>
          <p:cNvPr id="4" name="ef40.jpg" descr="id:21474934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76119" y="2237981"/>
            <a:ext cx="977056" cy="958989"/>
          </a:xfrm>
          <a:prstGeom prst="rect">
            <a:avLst/>
          </a:prstGeom>
        </p:spPr>
      </p:pic>
      <p:pic>
        <p:nvPicPr>
          <p:cNvPr id="6" name="ef41.jpg" descr="id:214749348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34003" y="2641045"/>
            <a:ext cx="982487" cy="539252"/>
          </a:xfrm>
          <a:prstGeom prst="rect">
            <a:avLst/>
          </a:prstGeom>
        </p:spPr>
      </p:pic>
      <p:pic>
        <p:nvPicPr>
          <p:cNvPr id="7" name="ef42.jpg" descr="id:214749348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190614" y="2623928"/>
            <a:ext cx="1092067" cy="551329"/>
          </a:xfrm>
          <a:prstGeom prst="rect">
            <a:avLst/>
          </a:prstGeom>
        </p:spPr>
      </p:pic>
      <p:pic>
        <p:nvPicPr>
          <p:cNvPr id="8" name="ef43.jpg" descr="id:214749349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522425" y="2452146"/>
            <a:ext cx="542266" cy="72311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00026" y="3247480"/>
            <a:ext cx="11913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 letter</a:t>
            </a:r>
            <a:endParaRPr lang="zh-CN" altLang="en-US" sz="2600"/>
          </a:p>
        </p:txBody>
      </p:sp>
      <p:sp>
        <p:nvSpPr>
          <p:cNvPr id="9" name="矩形 8"/>
          <p:cNvSpPr/>
          <p:nvPr/>
        </p:nvSpPr>
        <p:spPr bwMode="auto">
          <a:xfrm>
            <a:off x="2854846" y="1504048"/>
            <a:ext cx="6560528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60130" y="3256106"/>
            <a:ext cx="13147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difficult</a:t>
            </a:r>
            <a:endParaRPr lang="zh-CN" altLang="en-US" sz="2600"/>
          </a:p>
        </p:txBody>
      </p:sp>
      <p:sp>
        <p:nvSpPr>
          <p:cNvPr id="11" name="矩形 10"/>
          <p:cNvSpPr/>
          <p:nvPr/>
        </p:nvSpPr>
        <p:spPr>
          <a:xfrm>
            <a:off x="5303118" y="3254675"/>
            <a:ext cx="11384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the US</a:t>
            </a:r>
            <a:endParaRPr lang="zh-CN" altLang="en-US" sz="2600"/>
          </a:p>
        </p:txBody>
      </p:sp>
      <p:sp>
        <p:nvSpPr>
          <p:cNvPr id="12" name="矩形 11"/>
          <p:cNvSpPr/>
          <p:nvPr/>
        </p:nvSpPr>
        <p:spPr>
          <a:xfrm>
            <a:off x="7103318" y="3254675"/>
            <a:ext cx="12121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the UK</a:t>
            </a:r>
            <a:endParaRPr lang="zh-CN" altLang="en-US" sz="2600"/>
          </a:p>
        </p:txBody>
      </p:sp>
      <p:sp>
        <p:nvSpPr>
          <p:cNvPr id="13" name="矩形 12"/>
          <p:cNvSpPr/>
          <p:nvPr/>
        </p:nvSpPr>
        <p:spPr>
          <a:xfrm>
            <a:off x="9397459" y="3247595"/>
            <a:ext cx="101822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world</a:t>
            </a:r>
            <a:endParaRPr lang="zh-CN" altLang="en-US" sz="260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3706499"/>
            <a:ext cx="11485848" cy="55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图片为一封信，故填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letter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6545" y="5692752"/>
            <a:ext cx="9350818" cy="61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cs typeface="Times New Roman" panose="02020603050405020304" pitchFamily="18" charset="0"/>
              </a:rPr>
              <a:t>5.</a:t>
            </a:r>
            <a:r>
              <a:rPr lang="zh-CN" altLang="zh-CN" sz="2600">
                <a:cs typeface="Times New Roman" panose="02020603050405020304" pitchFamily="18" charset="0"/>
              </a:rPr>
              <a:t>图片为地球仪，故填</a:t>
            </a:r>
            <a:r>
              <a:rPr lang="en-US" altLang="zh-CN" sz="2600">
                <a:cs typeface="Times New Roman" panose="02020603050405020304" pitchFamily="18" charset="0"/>
              </a:rPr>
              <a:t>world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0854" y="5192789"/>
            <a:ext cx="10427014" cy="61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cs typeface="Times New Roman" panose="02020603050405020304" pitchFamily="18" charset="0"/>
              </a:rPr>
              <a:t>4.</a:t>
            </a:r>
            <a:r>
              <a:rPr lang="zh-CN" altLang="zh-CN" sz="2600">
                <a:cs typeface="Times New Roman" panose="02020603050405020304" pitchFamily="18" charset="0"/>
              </a:rPr>
              <a:t>图片为英国国旗，故填</a:t>
            </a:r>
            <a:r>
              <a:rPr lang="en-US" altLang="zh-CN" sz="2600">
                <a:cs typeface="Times New Roman" panose="02020603050405020304" pitchFamily="18" charset="0"/>
              </a:rPr>
              <a:t>the UK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6545" y="4696266"/>
            <a:ext cx="11490157" cy="55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cs typeface="Times New Roman" panose="02020603050405020304" pitchFamily="18" charset="0"/>
              </a:rPr>
              <a:t>3.</a:t>
            </a:r>
            <a:r>
              <a:rPr lang="zh-CN" altLang="zh-CN" sz="2600">
                <a:cs typeface="Times New Roman" panose="02020603050405020304" pitchFamily="18" charset="0"/>
              </a:rPr>
              <a:t>图片为美国国旗，故填</a:t>
            </a:r>
            <a:r>
              <a:rPr lang="en-US" altLang="zh-CN" sz="2600">
                <a:cs typeface="Times New Roman" panose="02020603050405020304" pitchFamily="18" charset="0"/>
              </a:rPr>
              <a:t>the US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6545" y="4192210"/>
            <a:ext cx="11490157" cy="55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600">
                <a:cs typeface="Times New Roman" panose="02020603050405020304" pitchFamily="18" charset="0"/>
              </a:rPr>
              <a:t>2.</a:t>
            </a:r>
            <a:r>
              <a:rPr lang="zh-CN" altLang="zh-CN" sz="2600">
                <a:cs typeface="Times New Roman" panose="02020603050405020304" pitchFamily="18" charset="0"/>
              </a:rPr>
              <a:t>图片中的男孩遇到了难题，故填</a:t>
            </a:r>
            <a:r>
              <a:rPr lang="en-US" altLang="zh-CN" sz="2600">
                <a:cs typeface="Times New Roman" panose="02020603050405020304" pitchFamily="18" charset="0"/>
              </a:rPr>
              <a:t>difficult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04B78-15DA-946C-BB2C-BEE22BFADD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2DD1A1-81F4-4D2E-B158-97B605204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694363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单项选择。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881188" indent="-1881188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use the pencil to write letters. “H” means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意味着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pencil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heavy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high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hard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课外拓展提优-通.eps" descr="id:2147491759;FounderCES">
            <a:extLst>
              <a:ext uri="{FF2B5EF4-FFF2-40B4-BE49-F238E27FC236}">
                <a16:creationId xmlns:a16="http://schemas.microsoft.com/office/drawing/2014/main" id="{25F9F7F7-C32D-1C24-8785-13298D36F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3" y="836712"/>
            <a:ext cx="7222905" cy="76758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11516" y="24671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86022" y="5465485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铅笔上的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“HB”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中字母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2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D9C9681-E41E-FF65-1CC2-4F172FDB1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him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be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to be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586022" y="2133200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sb to do sth,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想要某人做某事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5134" y="10374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>
            <a:extLst>
              <a:ext uri="{FF2B5EF4-FFF2-40B4-BE49-F238E27FC236}">
                <a16:creationId xmlns:a16="http://schemas.microsoft.com/office/drawing/2014/main" id="{E8A07B69-BCCF-CE63-D158-5F10F1E519F1}"/>
              </a:ext>
            </a:extLst>
          </p:cNvPr>
          <p:cNvSpPr txBox="1">
            <a:spLocks/>
          </p:cNvSpPr>
          <p:nvPr/>
        </p:nvSpPr>
        <p:spPr bwMode="auto">
          <a:xfrm>
            <a:off x="360854" y="272784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lots of books about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068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	B. has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	C. has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28566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586022" y="3962622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为第三人称单数，谓语动词用第三人称单数形式；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为独一无二的事物，需要用定冠词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93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910515C-C166-1BB6-BBF0-A5155E67C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has got a pet cat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often plays with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so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but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586022" y="3620739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前一句话意为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萨姆有一只宠物猫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，后一句话意为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他经常和它玩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。根据句意可知，两句话是并列的顺承关系，故选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5134" y="12687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53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B06E14-E57B-3D1F-D395-563959FED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a cold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swim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114800" algn="l"/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but	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114800" algn="l"/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so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114800" algn="l"/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because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586022" y="362073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前一句话意为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我感冒了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，后一句话意为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我不能游泳了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。根据句意可知，两句话是因果关系，故选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012" y="12687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7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BCCC821-49F5-A745-71B5-58158560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book about the US?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please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I have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I do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586022" y="36552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...got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引导的一般疑问句，肯定回答是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...have.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...haven’t.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2601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18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508279"/>
            <a:ext cx="11485848" cy="24622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book about sport?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√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d38.jpg" descr="id:21474935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022" y="2942433"/>
            <a:ext cx="988268" cy="115212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53418" y="3303324"/>
            <a:ext cx="702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Yes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820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引导的一般疑问句，其肯定回答为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I/we have.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I/we have.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85155" y="3265820"/>
            <a:ext cx="1649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I/we </a:t>
            </a:r>
            <a:r>
              <a:rPr lang="en-US" altLang="zh-CN" dirty="0"/>
              <a:t>have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979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8C49AE2-3151-1E26-3E29-B84F93508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539430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a Chinese dragon kite?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×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dirty="0" smtClean="0">
              <a:solidFill>
                <a:srgbClr val="00AEEF"/>
              </a:solidFill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dirty="0" smtClean="0">
                <a:solidFill>
                  <a:srgbClr val="00AEEF"/>
                </a:solidFill>
              </a:rPr>
              <a:t>3. </a:t>
            </a:r>
            <a:r>
              <a:rPr lang="en-US" altLang="zh-CN" dirty="0" smtClean="0"/>
              <a:t>I </a:t>
            </a:r>
            <a:r>
              <a:rPr lang="en-US" altLang="zh-CN" dirty="0"/>
              <a:t>can’t </a:t>
            </a:r>
            <a:r>
              <a:rPr lang="zh-CN" altLang="zh-CN" u="sng" dirty="0"/>
              <a:t>　　　</a:t>
            </a:r>
            <a:r>
              <a:rPr lang="en-US" altLang="zh-CN" dirty="0" smtClean="0"/>
              <a:t>, </a:t>
            </a:r>
            <a:r>
              <a:rPr lang="en-US" altLang="zh-CN" dirty="0"/>
              <a:t>because it’s </a:t>
            </a:r>
            <a:r>
              <a:rPr lang="zh-CN" altLang="zh-CN" u="sng" dirty="0"/>
              <a:t>　　</a:t>
            </a:r>
            <a:r>
              <a:rPr lang="en-US" altLang="zh-CN" u="sng" dirty="0" smtClean="0"/>
              <a:t>         </a:t>
            </a:r>
            <a:r>
              <a:rPr lang="zh-CN" altLang="zh-CN" u="sng" dirty="0"/>
              <a:t>　　</a:t>
            </a:r>
            <a:r>
              <a:rPr lang="en-US" altLang="zh-CN" dirty="0"/>
              <a:t>for me.</a:t>
            </a:r>
            <a:r>
              <a:rPr lang="zh-CN" altLang="zh-CN" dirty="0"/>
              <a:t>　</a:t>
            </a:r>
          </a:p>
        </p:txBody>
      </p:sp>
      <p:pic>
        <p:nvPicPr>
          <p:cNvPr id="4" name="fd39.jpg" descr="id:21474935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00632" y="1624702"/>
            <a:ext cx="1152128" cy="1079173"/>
          </a:xfrm>
          <a:prstGeom prst="rect">
            <a:avLst/>
          </a:prstGeom>
        </p:spPr>
      </p:pic>
      <p:pic>
        <p:nvPicPr>
          <p:cNvPr id="5" name="fd40.jpg" descr="id:21474935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42324" y="3168196"/>
            <a:ext cx="2125007" cy="1166341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5296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Daming got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引导的一般疑问句，其否定回答为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he hasn’t.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he hasn’t.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87922" y="2049560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No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49734" y="3757294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swim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781810" y="3757795"/>
            <a:ext cx="2241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difficult/hard</a:t>
            </a:r>
            <a:endParaRPr lang="zh-CN" altLang="en-US"/>
          </a:p>
        </p:txBody>
      </p:sp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423828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图片为男孩不会游泳，说明游泳对他来说很难，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swim, difficult/hard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78411" y="2065386"/>
            <a:ext cx="19527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    he </a:t>
            </a:r>
            <a:r>
              <a:rPr lang="en-US" altLang="zh-CN" dirty="0"/>
              <a:t>hasn’t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431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单元目标导航.eps">
            <a:extLst>
              <a:ext uri="{FF2B5EF4-FFF2-40B4-BE49-F238E27FC236}">
                <a16:creationId xmlns:a16="http://schemas.microsoft.com/office/drawing/2014/main" id="{AF377778-A0A0-C98A-318D-6EE98BBE7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30" y="1709200"/>
            <a:ext cx="11499416" cy="527632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299134"/>
              </p:ext>
            </p:extLst>
          </p:nvPr>
        </p:nvGraphicFramePr>
        <p:xfrm>
          <a:off x="356430" y="2236832"/>
          <a:ext cx="11499416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59977">
                  <a:extLst>
                    <a:ext uri="{9D8B030D-6E8A-4147-A177-3AD203B41FA5}">
                      <a16:colId xmlns:a16="http://schemas.microsoft.com/office/drawing/2014/main" val="2824059125"/>
                    </a:ext>
                  </a:extLst>
                </a:gridCol>
                <a:gridCol w="11039439">
                  <a:extLst>
                    <a:ext uri="{9D8B030D-6E8A-4147-A177-3AD203B41FA5}">
                      <a16:colId xmlns:a16="http://schemas.microsoft.com/office/drawing/2014/main" val="11016068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陈述句一般用来陈述事实，通常读降调。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want to be your friend too.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difficult for me.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can send you one.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be pen friends.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83229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71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AAA2ABE-E16F-B1D8-4197-EFEA1DE23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将下列句子合并成一句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a violin. I can’t play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Jerry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got a dog. He often plays with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 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 lives in Beijing. He is not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8106" y="2359518"/>
            <a:ext cx="5514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I’ve got a violin, but I can’t play it.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8106" y="3636498"/>
            <a:ext cx="78773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Jerry has got a dog, and he often plays with it.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86732" y="4915390"/>
            <a:ext cx="81653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My teacher lives in Beijing, but he isn’t Chinese.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48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71E4FC0-7B12-4A49-FBF9-178449EBA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193026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sister has got a bike. She often rides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a postcard. It’s from my pen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933458"/>
            <a:ext cx="8542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My little sister has got a bike, and she often rides it.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3206325"/>
            <a:ext cx="796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I’ve got a postcard, and it’s from my pen friend.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3772197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提示：</a:t>
            </a:r>
            <a:r>
              <a:rPr lang="en-US" altLang="zh-CN">
                <a:cs typeface="Times New Roman" panose="02020603050405020304" pitchFamily="18" charset="0"/>
              </a:rPr>
              <a:t>and</a:t>
            </a:r>
            <a:r>
              <a:rPr lang="zh-CN" altLang="zh-CN">
                <a:cs typeface="Times New Roman" panose="02020603050405020304" pitchFamily="18" charset="0"/>
              </a:rPr>
              <a:t>是表示并列、递进和顺承关系的连词；</a:t>
            </a:r>
            <a:r>
              <a:rPr lang="en-US" altLang="zh-CN">
                <a:cs typeface="Times New Roman" panose="02020603050405020304" pitchFamily="18" charset="0"/>
              </a:rPr>
              <a:t>but</a:t>
            </a:r>
            <a:r>
              <a:rPr lang="zh-CN" altLang="zh-CN">
                <a:cs typeface="Times New Roman" panose="02020603050405020304" pitchFamily="18" charset="0"/>
              </a:rPr>
              <a:t>是表示转折关系的连词。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83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7E6803-5DB5-2E51-87FF-60149A5A6D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t02.jpg" descr="id:2147493552;FounderCES"/>
          <p:cNvPicPr/>
          <p:nvPr/>
        </p:nvPicPr>
        <p:blipFill rotWithShape="1">
          <a:blip r:embed="rId2"/>
          <a:srcRect t="1" b="51155"/>
          <a:stretch/>
        </p:blipFill>
        <p:spPr>
          <a:xfrm>
            <a:off x="353787" y="2078100"/>
            <a:ext cx="11536045" cy="3367124"/>
          </a:xfrm>
          <a:prstGeom prst="rect">
            <a:avLst/>
          </a:prstGeom>
        </p:spPr>
      </p:pic>
      <p:pic>
        <p:nvPicPr>
          <p:cNvPr id="10" name="bt02.jpg" descr="id:2147493552;FounderCES"/>
          <p:cNvPicPr/>
          <p:nvPr/>
        </p:nvPicPr>
        <p:blipFill rotWithShape="1">
          <a:blip r:embed="rId2"/>
          <a:srcRect t="93872"/>
          <a:stretch/>
        </p:blipFill>
        <p:spPr>
          <a:xfrm>
            <a:off x="353062" y="5192674"/>
            <a:ext cx="11536045" cy="422444"/>
          </a:xfrm>
          <a:prstGeom prst="rect">
            <a:avLst/>
          </a:prstGeom>
        </p:spPr>
      </p:pic>
      <p:sp>
        <p:nvSpPr>
          <p:cNvPr id="2" name="内容占位符 1">
            <a:extLst>
              <a:ext uri="{FF2B5EF4-FFF2-40B4-BE49-F238E27FC236}">
                <a16:creationId xmlns:a16="http://schemas.microsoft.com/office/drawing/2014/main" id="{276C2914-67A6-B63C-68E2-3931C3EBC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42140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509838" algn="l"/>
                <a:tab pos="4230688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邮件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1794;FounderCES">
            <a:extLst>
              <a:ext uri="{FF2B5EF4-FFF2-40B4-BE49-F238E27FC236}">
                <a16:creationId xmlns:a16="http://schemas.microsoft.com/office/drawing/2014/main" id="{72473D63-2B10-443A-A716-788E0462F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708128"/>
            <a:ext cx="9478768" cy="785568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1028768" y="1580646"/>
            <a:ext cx="1872208" cy="402637"/>
          </a:xfrm>
          <a:prstGeom prst="rect">
            <a:avLst/>
          </a:prstGeom>
        </p:spPr>
      </p:pic>
      <p:sp>
        <p:nvSpPr>
          <p:cNvPr id="7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 txBox="1">
            <a:spLocks/>
          </p:cNvSpPr>
          <p:nvPr/>
        </p:nvSpPr>
        <p:spPr bwMode="auto">
          <a:xfrm>
            <a:off x="478582" y="3344891"/>
            <a:ext cx="112332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Amy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Lily. I am 10 years old and I live in Beijing. I like English. Math is difficult, but I often use colourful blocks and sing with friends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5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t02.jpg" descr="id:2147493552;FounderCES"/>
          <p:cNvPicPr/>
          <p:nvPr/>
        </p:nvPicPr>
        <p:blipFill rotWithShape="1">
          <a:blip r:embed="rId2"/>
          <a:srcRect t="17183" b="-765"/>
          <a:stretch/>
        </p:blipFill>
        <p:spPr>
          <a:xfrm>
            <a:off x="327977" y="1454840"/>
            <a:ext cx="11599877" cy="4062392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 txBox="1">
            <a:spLocks/>
          </p:cNvSpPr>
          <p:nvPr/>
        </p:nvSpPr>
        <p:spPr bwMode="auto">
          <a:xfrm>
            <a:off x="477789" y="1530913"/>
            <a:ext cx="112332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oceans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Africa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3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t02.jpg" descr="id:2147493552;FounderCES"/>
          <p:cNvPicPr/>
          <p:nvPr/>
        </p:nvPicPr>
        <p:blipFill rotWithShape="1">
          <a:blip r:embed="rId2"/>
          <a:srcRect t="17183" b="-765"/>
          <a:stretch/>
        </p:blipFill>
        <p:spPr>
          <a:xfrm>
            <a:off x="327977" y="1742872"/>
            <a:ext cx="11527869" cy="2838256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50D0BF9D-8035-871D-EEB4-50CD944DDD56}"/>
              </a:ext>
            </a:extLst>
          </p:cNvPr>
          <p:cNvSpPr txBox="1">
            <a:spLocks/>
          </p:cNvSpPr>
          <p:nvPr/>
        </p:nvSpPr>
        <p:spPr bwMode="auto">
          <a:xfrm>
            <a:off x="477789" y="1844824"/>
            <a:ext cx="112332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8185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11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E223490-BAE8-B20B-0881-565F37C25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23987"/>
          </a:xfrm>
        </p:spPr>
        <p:txBody>
          <a:bodyPr/>
          <a:lstStyle/>
          <a:p>
            <a:pPr marL="1793875" indent="-179387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purpose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Lily’s letter is to ask Amy for help with math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uses colourful blocks to learn math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12" y="138891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4394" y="39264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86022" y="2531005"/>
            <a:ext cx="1126068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通读全文可知，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写信的目的是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friendship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building/learning about each other,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而不是请教数学，故答案为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86022" y="4447750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由第一段最后一句可知，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摆彩色积木来学习数学，故答案为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83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956FC03B-44DD-92F8-781F-05C0363A7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marL="1793875" indent="-179387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world’s longest river mentioned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被提及的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letter is located in Asia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finds it is difficult to learn both math and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3875" indent="-1793875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86022" y="2038575"/>
            <a:ext cx="11260680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由第二段第二句可知，世界上最长的河流在非洲而不是亚洲，故答案</a:t>
            </a:r>
            <a:endParaRPr lang="en-US" altLang="zh-CN" b="1" spc="-10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4012" y="87842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5386" y="34438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586022" y="3952172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由文中第一段和第三段可知，数学和英语都很难学。故答案为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454544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75" indent="-1793875" eaLnBrk="1" hangingPunct="0">
              <a:spcAft>
                <a:spcPts val="0"/>
              </a:spcAft>
              <a:tabLst>
                <a:tab pos="4231005" algn="l"/>
                <a:tab pos="8191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word “globe” in the letter refers to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type of classroom game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38" y="467380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586022" y="5817570"/>
            <a:ext cx="1126068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球形地图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44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738654"/>
              </p:ext>
            </p:extLst>
          </p:nvPr>
        </p:nvGraphicFramePr>
        <p:xfrm>
          <a:off x="334566" y="1700808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60852">
                  <a:extLst>
                    <a:ext uri="{9D8B030D-6E8A-4147-A177-3AD203B41FA5}">
                      <a16:colId xmlns:a16="http://schemas.microsoft.com/office/drawing/2014/main" val="1926174793"/>
                    </a:ext>
                  </a:extLst>
                </a:gridCol>
                <a:gridCol w="11060428">
                  <a:extLst>
                    <a:ext uri="{9D8B030D-6E8A-4147-A177-3AD203B41FA5}">
                      <a16:colId xmlns:a16="http://schemas.microsoft.com/office/drawing/2014/main" val="987306097"/>
                    </a:ext>
                  </a:extLst>
                </a:gridCol>
              </a:tblGrid>
              <a:tr h="309634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经常　　</a:t>
                      </a: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difficult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困难的　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世界　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knife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餐刀；刀子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餐叉；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叉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chopsticks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筷子</a:t>
                      </a:r>
                      <a:r>
                        <a:rPr lang="en-US" altLang="zh-CN" sz="2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Japanese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日本的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经常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通常放在行为动词之前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助动词、情态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动词或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动词之后。如果句子较短或为了强调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often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则可以放在句末。</a:t>
                      </a:r>
                      <a:endParaRPr 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difficult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的同义词是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反义词是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easy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后面常与动词不定式连用。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25633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2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254700"/>
              </p:ext>
            </p:extLst>
          </p:nvPr>
        </p:nvGraphicFramePr>
        <p:xfrm>
          <a:off x="334566" y="1948800"/>
          <a:ext cx="1152128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1198557345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37088892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 to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想要　　　　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住在　　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next year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明年　　　　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park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公园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difficult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来说很难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knife and fork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一副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刀叉</a:t>
                      </a:r>
                      <a:r>
                        <a:rPr lang="en-US" altLang="zh-CN" sz="2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 friend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做你的朋友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get a cold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感冒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中国历史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420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495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514193"/>
              </p:ext>
            </p:extLst>
          </p:nvPr>
        </p:nvGraphicFramePr>
        <p:xfrm>
          <a:off x="334566" y="1133370"/>
          <a:ext cx="11521279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460853">
                  <a:extLst>
                    <a:ext uri="{9D8B030D-6E8A-4147-A177-3AD203B41FA5}">
                      <a16:colId xmlns:a16="http://schemas.microsoft.com/office/drawing/2014/main" val="721790865"/>
                    </a:ext>
                  </a:extLst>
                </a:gridCol>
                <a:gridCol w="11060426">
                  <a:extLst>
                    <a:ext uri="{9D8B030D-6E8A-4147-A177-3AD203B41FA5}">
                      <a16:colId xmlns:a16="http://schemas.microsoft.com/office/drawing/2014/main" val="2534352209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I am Daming’s friend and I want to be your friend too.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我是大明的朋友，我也想要成为你们的朋友。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Daming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是名词所有格。有生命的东西的名词及某些表示时间、距离、星球、世界、国家等无生命的东西的名词后加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表示所有关系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叫做名词所有格。如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男厕所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light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月光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6394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23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334566" y="1600200"/>
          <a:ext cx="11521279" cy="3917031"/>
        </p:xfrm>
        <a:graphic>
          <a:graphicData uri="http://schemas.openxmlformats.org/drawingml/2006/table">
            <a:tbl>
              <a:tblPr firstRow="1" firstCol="1" bandRow="1"/>
              <a:tblGrid>
                <a:gridCol w="460853">
                  <a:extLst>
                    <a:ext uri="{9D8B030D-6E8A-4147-A177-3AD203B41FA5}">
                      <a16:colId xmlns:a16="http://schemas.microsoft.com/office/drawing/2014/main" val="721790865"/>
                    </a:ext>
                  </a:extLst>
                </a:gridCol>
                <a:gridCol w="11060426">
                  <a:extLst>
                    <a:ext uri="{9D8B030D-6E8A-4147-A177-3AD203B41FA5}">
                      <a16:colId xmlns:a16="http://schemas.microsoft.com/office/drawing/2014/main" val="2534352209"/>
                    </a:ext>
                  </a:extLst>
                </a:gridCol>
              </a:tblGrid>
              <a:tr h="391703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Daming says he will write to you soon.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大明说他很快会给你写信的。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解析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该句是宾语从句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soon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的宾语。强调未发生的动作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用一般将来时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其结构为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 She’s got an email in French, but she can’t read it.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她收到了一封用法语写的电子邮件，但是她不会读。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某种语言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用某种语言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6394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045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334566" y="1058142"/>
          <a:ext cx="11521279" cy="4754880"/>
        </p:xfrm>
        <a:graphic>
          <a:graphicData uri="http://schemas.openxmlformats.org/drawingml/2006/table">
            <a:tbl>
              <a:tblPr firstRow="1" firstCol="1" bandRow="1"/>
              <a:tblGrid>
                <a:gridCol w="460853">
                  <a:extLst>
                    <a:ext uri="{9D8B030D-6E8A-4147-A177-3AD203B41FA5}">
                      <a16:colId xmlns:a16="http://schemas.microsoft.com/office/drawing/2014/main" val="721790865"/>
                    </a:ext>
                  </a:extLst>
                </a:gridCol>
                <a:gridCol w="11060426">
                  <a:extLst>
                    <a:ext uri="{9D8B030D-6E8A-4147-A177-3AD203B41FA5}">
                      <a16:colId xmlns:a16="http://schemas.microsoft.com/office/drawing/2014/main" val="2534352209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Have you got a Chinese kite or a Japanese kite? </a:t>
                      </a:r>
                      <a:r>
                        <a:rPr lang="zh-CN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你有中国的风筝还是日本的风筝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该句是选择疑问句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其结构为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一般疑问句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另外的备选对象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前者读升调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后者读降调。回答不能直接用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而是根据实际情况具体回答。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 I’d like to have a pen friend in China because I’m studying Chinese history. 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我想有一位中国的笔友，因为我正在研究中国的历史。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would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想要做某事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milk.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我想喝些牛奶。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9644" marR="19644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6394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479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334566" y="945609"/>
          <a:ext cx="11521280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1415274666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212384412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学会使用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got/has got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拥有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询问某人是否拥有某物的句型及其答语：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Have/Has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＋主语＋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＋某物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Yes, 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have/has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某物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/No, 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主语＋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haven’t/hasn’t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某物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表示某人拥有某物的句型：主语＋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have/has got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＋某物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其他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在英语中，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got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都可以表示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拥有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got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多用于英式英语，而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多用于美式英语</a:t>
                      </a:r>
                      <a:r>
                        <a:rPr lang="zh-CN" sz="27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575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5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570AB2-AE46-6401-B7D0-8435E4A1B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978041"/>
              </p:ext>
            </p:extLst>
          </p:nvPr>
        </p:nvGraphicFramePr>
        <p:xfrm>
          <a:off x="334566" y="1816225"/>
          <a:ext cx="11521280" cy="2692895"/>
        </p:xfrm>
        <a:graphic>
          <a:graphicData uri="http://schemas.openxmlformats.org/drawingml/2006/table">
            <a:tbl>
              <a:tblPr firstRow="1" firstCol="1" bandRow="1"/>
              <a:tblGrid>
                <a:gridCol w="460851">
                  <a:extLst>
                    <a:ext uri="{9D8B030D-6E8A-4147-A177-3AD203B41FA5}">
                      <a16:colId xmlns:a16="http://schemas.microsoft.com/office/drawing/2014/main" val="1415274666"/>
                    </a:ext>
                  </a:extLst>
                </a:gridCol>
                <a:gridCol w="11060429">
                  <a:extLst>
                    <a:ext uri="{9D8B030D-6E8A-4147-A177-3AD203B41FA5}">
                      <a16:colId xmlns:a16="http://schemas.microsoft.com/office/drawing/2014/main" val="2123844125"/>
                    </a:ext>
                  </a:extLst>
                </a:gridCol>
              </a:tblGrid>
              <a:tr h="26928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某物对某人来说是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的句型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19150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“It is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＋形容词＋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sb”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某物对某人来说是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是形式主语，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为介词，后面常跟人称代词宾格形式。</a:t>
                      </a: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575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38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2126</Words>
  <Application>Microsoft Office PowerPoint</Application>
  <PresentationFormat>自定义</PresentationFormat>
  <Paragraphs>186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416</cp:revision>
  <dcterms:created xsi:type="dcterms:W3CDTF">2020-11-06T05:24:00Z</dcterms:created>
  <dcterms:modified xsi:type="dcterms:W3CDTF">2025-06-30T09:10:20Z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